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8" r:id="rId2"/>
    <p:sldId id="309" r:id="rId3"/>
    <p:sldId id="304" r:id="rId4"/>
    <p:sldId id="303" r:id="rId5"/>
    <p:sldId id="265" r:id="rId6"/>
    <p:sldId id="263" r:id="rId7"/>
    <p:sldId id="267"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75F3034-B688-47DC-B1D9-FBE11485498C}" type="datetimeFigureOut">
              <a:rPr lang="en-US" smtClean="0"/>
              <a:t>4/2/2020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4E5787D-EFFB-4DDF-8AB8-593F252E5B78}"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6676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F3034-B688-47DC-B1D9-FBE11485498C}"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787D-EFFB-4DDF-8AB8-593F252E5B78}" type="slidenum">
              <a:rPr lang="en-US" smtClean="0"/>
              <a:t>‹#›</a:t>
            </a:fld>
            <a:endParaRPr lang="en-US"/>
          </a:p>
        </p:txBody>
      </p:sp>
    </p:spTree>
    <p:extLst>
      <p:ext uri="{BB962C8B-B14F-4D97-AF65-F5344CB8AC3E}">
        <p14:creationId xmlns:p14="http://schemas.microsoft.com/office/powerpoint/2010/main" val="330445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F3034-B688-47DC-B1D9-FBE11485498C}"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787D-EFFB-4DDF-8AB8-593F252E5B78}" type="slidenum">
              <a:rPr lang="en-US" smtClean="0"/>
              <a:t>‹#›</a:t>
            </a:fld>
            <a:endParaRPr lang="en-US"/>
          </a:p>
        </p:txBody>
      </p:sp>
    </p:spTree>
    <p:extLst>
      <p:ext uri="{BB962C8B-B14F-4D97-AF65-F5344CB8AC3E}">
        <p14:creationId xmlns:p14="http://schemas.microsoft.com/office/powerpoint/2010/main" val="194869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F3034-B688-47DC-B1D9-FBE11485498C}"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5787D-EFFB-4DDF-8AB8-593F252E5B78}" type="slidenum">
              <a:rPr lang="en-US" smtClean="0"/>
              <a:t>‹#›</a:t>
            </a:fld>
            <a:endParaRPr lang="en-US"/>
          </a:p>
        </p:txBody>
      </p:sp>
    </p:spTree>
    <p:extLst>
      <p:ext uri="{BB962C8B-B14F-4D97-AF65-F5344CB8AC3E}">
        <p14:creationId xmlns:p14="http://schemas.microsoft.com/office/powerpoint/2010/main" val="175995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75F3034-B688-47DC-B1D9-FBE11485498C}" type="datetimeFigureOut">
              <a:rPr lang="en-US" smtClean="0"/>
              <a:t>4/2/2020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4E5787D-EFFB-4DDF-8AB8-593F252E5B78}"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0687858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5F3034-B688-47DC-B1D9-FBE11485498C}"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5787D-EFFB-4DDF-8AB8-593F252E5B78}" type="slidenum">
              <a:rPr lang="en-US" smtClean="0"/>
              <a:t>‹#›</a:t>
            </a:fld>
            <a:endParaRPr lang="en-US"/>
          </a:p>
        </p:txBody>
      </p:sp>
    </p:spTree>
    <p:extLst>
      <p:ext uri="{BB962C8B-B14F-4D97-AF65-F5344CB8AC3E}">
        <p14:creationId xmlns:p14="http://schemas.microsoft.com/office/powerpoint/2010/main" val="31430870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5F3034-B688-47DC-B1D9-FBE11485498C}"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E5787D-EFFB-4DDF-8AB8-593F252E5B78}" type="slidenum">
              <a:rPr lang="en-US" smtClean="0"/>
              <a:t>‹#›</a:t>
            </a:fld>
            <a:endParaRPr lang="en-US"/>
          </a:p>
        </p:txBody>
      </p:sp>
    </p:spTree>
    <p:extLst>
      <p:ext uri="{BB962C8B-B14F-4D97-AF65-F5344CB8AC3E}">
        <p14:creationId xmlns:p14="http://schemas.microsoft.com/office/powerpoint/2010/main" val="7694503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5F3034-B688-47DC-B1D9-FBE11485498C}"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5787D-EFFB-4DDF-8AB8-593F252E5B78}" type="slidenum">
              <a:rPr lang="en-US" smtClean="0"/>
              <a:t>‹#›</a:t>
            </a:fld>
            <a:endParaRPr lang="en-US"/>
          </a:p>
        </p:txBody>
      </p:sp>
    </p:spTree>
    <p:extLst>
      <p:ext uri="{BB962C8B-B14F-4D97-AF65-F5344CB8AC3E}">
        <p14:creationId xmlns:p14="http://schemas.microsoft.com/office/powerpoint/2010/main" val="142804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F3034-B688-47DC-B1D9-FBE11485498C}"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5787D-EFFB-4DDF-8AB8-593F252E5B78}" type="slidenum">
              <a:rPr lang="en-US" smtClean="0"/>
              <a:t>‹#›</a:t>
            </a:fld>
            <a:endParaRPr lang="en-US"/>
          </a:p>
        </p:txBody>
      </p:sp>
    </p:spTree>
    <p:extLst>
      <p:ext uri="{BB962C8B-B14F-4D97-AF65-F5344CB8AC3E}">
        <p14:creationId xmlns:p14="http://schemas.microsoft.com/office/powerpoint/2010/main" val="83262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75F3034-B688-47DC-B1D9-FBE11485498C}" type="datetimeFigureOut">
              <a:rPr lang="en-US" smtClean="0"/>
              <a:t>4/2/2020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24E5787D-EFFB-4DDF-8AB8-593F252E5B78}"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823405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75F3034-B688-47DC-B1D9-FBE11485498C}" type="datetimeFigureOut">
              <a:rPr lang="en-US" smtClean="0"/>
              <a:t>4/2/2020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24E5787D-EFFB-4DDF-8AB8-593F252E5B78}" type="slidenum">
              <a:rPr lang="en-US" smtClean="0"/>
              <a:t>‹#›</a:t>
            </a:fld>
            <a:endParaRPr lang="en-US"/>
          </a:p>
        </p:txBody>
      </p:sp>
    </p:spTree>
    <p:extLst>
      <p:ext uri="{BB962C8B-B14F-4D97-AF65-F5344CB8AC3E}">
        <p14:creationId xmlns:p14="http://schemas.microsoft.com/office/powerpoint/2010/main" val="51380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75F3034-B688-47DC-B1D9-FBE11485498C}" type="datetimeFigureOut">
              <a:rPr lang="en-US" smtClean="0"/>
              <a:t>4/2/2020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4E5787D-EFFB-4DDF-8AB8-593F252E5B78}"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0465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Hudibras" TargetMode="External"/><Relationship Id="rId3" Type="http://schemas.openxmlformats.org/officeDocument/2006/relationships/hyperlink" Target="https://en.wikipedia.org/wiki/Mock-heroic" TargetMode="External"/><Relationship Id="rId7" Type="http://schemas.openxmlformats.org/officeDocument/2006/relationships/hyperlink" Target="https://en.wikipedia.org/wiki/Samuel_Butler_(1612-1680)" TargetMode="External"/><Relationship Id="rId2" Type="http://schemas.openxmlformats.org/officeDocument/2006/relationships/hyperlink" Target="https://en.wikipedia.org/wiki/Parody#English_term" TargetMode="External"/><Relationship Id="rId1" Type="http://schemas.openxmlformats.org/officeDocument/2006/relationships/slideLayout" Target="../slideLayouts/slideLayout2.xml"/><Relationship Id="rId6" Type="http://schemas.openxmlformats.org/officeDocument/2006/relationships/hyperlink" Target="https://en.wikipedia.org/wiki/Burlesque#cite_note-13" TargetMode="External"/><Relationship Id="rId5" Type="http://schemas.openxmlformats.org/officeDocument/2006/relationships/hyperlink" Target="https://en.wikipedia.org/wiki/The_Rape_of_the_Lock" TargetMode="External"/><Relationship Id="rId4" Type="http://schemas.openxmlformats.org/officeDocument/2006/relationships/hyperlink" Target="https://en.wikipedia.org/wiki/Alexander_Pop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Gerhart_Hauptmann" TargetMode="External"/><Relationship Id="rId2" Type="http://schemas.openxmlformats.org/officeDocument/2006/relationships/hyperlink" Target="https://en.wikipedia.org/wiki/August_Strindberg" TargetMode="External"/><Relationship Id="rId1" Type="http://schemas.openxmlformats.org/officeDocument/2006/relationships/slideLayout" Target="../slideLayouts/slideLayout2.xml"/><Relationship Id="rId5" Type="http://schemas.openxmlformats.org/officeDocument/2006/relationships/hyperlink" Target="https://en.wikipedia.org/wiki/Anton_Chekhov" TargetMode="External"/><Relationship Id="rId4" Type="http://schemas.openxmlformats.org/officeDocument/2006/relationships/hyperlink" Target="https://en.wikipedia.org/wiki/%C3%89mile_Zol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Henrik_Ibsen" TargetMode="External"/><Relationship Id="rId2" Type="http://schemas.openxmlformats.org/officeDocument/2006/relationships/hyperlink" Target="https://en.wikipedia.org/wiki/Realism_(ar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Layla_and_Majnun" TargetMode="External"/><Relationship Id="rId2" Type="http://schemas.openxmlformats.org/officeDocument/2006/relationships/hyperlink" Target="https://en.wikipedia.org/wiki/Ahmed_Shawqi" TargetMode="External"/><Relationship Id="rId1" Type="http://schemas.openxmlformats.org/officeDocument/2006/relationships/slideLayout" Target="../slideLayouts/slideLayout2.xml"/><Relationship Id="rId4" Type="http://schemas.openxmlformats.org/officeDocument/2006/relationships/hyperlink" Target="https://en.wikipedia.org/wiki/Al-Andalu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301D-4078-4FD0-A716-2634C93B14AB}"/>
              </a:ext>
            </a:extLst>
          </p:cNvPr>
          <p:cNvSpPr>
            <a:spLocks noGrp="1"/>
          </p:cNvSpPr>
          <p:nvPr>
            <p:ph type="ctrTitle"/>
          </p:nvPr>
        </p:nvSpPr>
        <p:spPr/>
        <p:txBody>
          <a:bodyPr/>
          <a:lstStyle/>
          <a:p>
            <a:r>
              <a:rPr lang="en-GB" dirty="0"/>
              <a:t>Comparative literature</a:t>
            </a:r>
            <a:endParaRPr lang="en-US" dirty="0"/>
          </a:p>
        </p:txBody>
      </p:sp>
      <p:sp>
        <p:nvSpPr>
          <p:cNvPr id="3" name="Subtitle 2">
            <a:extLst>
              <a:ext uri="{FF2B5EF4-FFF2-40B4-BE49-F238E27FC236}">
                <a16:creationId xmlns:a16="http://schemas.microsoft.com/office/drawing/2014/main" id="{843F1DB5-5DB4-445C-A2A9-8F8BE35664A8}"/>
              </a:ext>
            </a:extLst>
          </p:cNvPr>
          <p:cNvSpPr>
            <a:spLocks noGrp="1"/>
          </p:cNvSpPr>
          <p:nvPr>
            <p:ph type="subTitle" idx="1"/>
          </p:nvPr>
        </p:nvSpPr>
        <p:spPr/>
        <p:txBody>
          <a:bodyPr>
            <a:normAutofit/>
          </a:bodyPr>
          <a:lstStyle/>
          <a:p>
            <a:pPr algn="ctr"/>
            <a:r>
              <a:rPr lang="en-GB" sz="2800" b="1" dirty="0"/>
              <a:t>Shaymaa A. Shahine</a:t>
            </a:r>
            <a:endParaRPr lang="en-US" sz="2800" b="1" dirty="0"/>
          </a:p>
        </p:txBody>
      </p:sp>
      <p:sp>
        <p:nvSpPr>
          <p:cNvPr id="4" name="Subtitle 2">
            <a:extLst>
              <a:ext uri="{FF2B5EF4-FFF2-40B4-BE49-F238E27FC236}">
                <a16:creationId xmlns:a16="http://schemas.microsoft.com/office/drawing/2014/main" id="{FF4B8402-325D-4B58-B4FC-5EDAA67192FE}"/>
              </a:ext>
            </a:extLst>
          </p:cNvPr>
          <p:cNvSpPr txBox="1">
            <a:spLocks/>
          </p:cNvSpPr>
          <p:nvPr/>
        </p:nvSpPr>
        <p:spPr>
          <a:xfrm>
            <a:off x="1659467" y="872837"/>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800" b="1" dirty="0"/>
              <a:t>Faculty of Arts</a:t>
            </a:r>
          </a:p>
          <a:p>
            <a:pPr algn="ctr"/>
            <a:r>
              <a:rPr lang="en-GB" sz="2800" b="1" dirty="0"/>
              <a:t>Year 2</a:t>
            </a:r>
            <a:endParaRPr lang="en-US" sz="2800" b="1" dirty="0"/>
          </a:p>
        </p:txBody>
      </p:sp>
    </p:spTree>
    <p:extLst>
      <p:ext uri="{BB962C8B-B14F-4D97-AF65-F5344CB8AC3E}">
        <p14:creationId xmlns:p14="http://schemas.microsoft.com/office/powerpoint/2010/main" val="196174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813DE-A771-428F-B307-4D65EDB70402}"/>
              </a:ext>
            </a:extLst>
          </p:cNvPr>
          <p:cNvSpPr>
            <a:spLocks noGrp="1"/>
          </p:cNvSpPr>
          <p:nvPr>
            <p:ph type="title"/>
          </p:nvPr>
        </p:nvSpPr>
        <p:spPr/>
        <p:txBody>
          <a:bodyPr/>
          <a:lstStyle/>
          <a:p>
            <a:r>
              <a:rPr lang="en-GB" sz="5400" dirty="0"/>
              <a:t>Codes of Conduct</a:t>
            </a:r>
            <a:endParaRPr lang="en-US" dirty="0"/>
          </a:p>
        </p:txBody>
      </p:sp>
      <p:sp>
        <p:nvSpPr>
          <p:cNvPr id="3" name="Content Placeholder 2">
            <a:extLst>
              <a:ext uri="{FF2B5EF4-FFF2-40B4-BE49-F238E27FC236}">
                <a16:creationId xmlns:a16="http://schemas.microsoft.com/office/drawing/2014/main" id="{D925462F-1B28-4FD5-8625-A01359FC39AB}"/>
              </a:ext>
            </a:extLst>
          </p:cNvPr>
          <p:cNvSpPr>
            <a:spLocks noGrp="1"/>
          </p:cNvSpPr>
          <p:nvPr>
            <p:ph idx="1"/>
          </p:nvPr>
        </p:nvSpPr>
        <p:spPr>
          <a:xfrm>
            <a:off x="1251678" y="1356853"/>
            <a:ext cx="10178322" cy="5309418"/>
          </a:xfrm>
        </p:spPr>
        <p:txBody>
          <a:bodyPr>
            <a:normAutofit fontScale="92500"/>
          </a:bodyPr>
          <a:lstStyle/>
          <a:p>
            <a:r>
              <a:rPr lang="en-GB" sz="3200" dirty="0"/>
              <a:t>Phones are not allowed</a:t>
            </a:r>
          </a:p>
          <a:p>
            <a:r>
              <a:rPr lang="en-GB" sz="3200" dirty="0"/>
              <a:t>Start 10.30 to 12 p.m.</a:t>
            </a:r>
          </a:p>
          <a:p>
            <a:r>
              <a:rPr lang="en-GB" sz="3200" dirty="0"/>
              <a:t>Doors closes 10.40</a:t>
            </a:r>
          </a:p>
          <a:p>
            <a:r>
              <a:rPr lang="en-GB" sz="3200" dirty="0"/>
              <a:t>Inside CLASS, you are allowed to drink water, eat what you have, go to Toilet, go out to use your phone (PLEASE DON’T CAUSE DISTURBANCE)</a:t>
            </a:r>
          </a:p>
          <a:p>
            <a:r>
              <a:rPr lang="en-GB" sz="3200" dirty="0"/>
              <a:t>What is in it for you? Listening, Reading and Critical thinking</a:t>
            </a:r>
          </a:p>
          <a:p>
            <a:r>
              <a:rPr lang="en-GB" sz="3200" dirty="0"/>
              <a:t>Volunteers for Reflection Tree</a:t>
            </a:r>
          </a:p>
          <a:p>
            <a:r>
              <a:rPr lang="en-GB" sz="3200" dirty="0"/>
              <a:t>Volunteers for Question Bank</a:t>
            </a:r>
          </a:p>
          <a:p>
            <a:endParaRPr lang="en-US" dirty="0"/>
          </a:p>
        </p:txBody>
      </p:sp>
    </p:spTree>
    <p:extLst>
      <p:ext uri="{BB962C8B-B14F-4D97-AF65-F5344CB8AC3E}">
        <p14:creationId xmlns:p14="http://schemas.microsoft.com/office/powerpoint/2010/main" val="337691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1F35CD-FD9D-41D3-9555-A6323CD25D09}"/>
              </a:ext>
            </a:extLst>
          </p:cNvPr>
          <p:cNvSpPr>
            <a:spLocks noGrp="1"/>
          </p:cNvSpPr>
          <p:nvPr>
            <p:ph type="ctrTitle"/>
          </p:nvPr>
        </p:nvSpPr>
        <p:spPr/>
        <p:txBody>
          <a:bodyPr/>
          <a:lstStyle/>
          <a:p>
            <a:pPr algn="ctr"/>
            <a:r>
              <a:rPr lang="en-GB" dirty="0"/>
              <a:t>Dramatic Forms</a:t>
            </a:r>
            <a:endParaRPr lang="en-US" dirty="0"/>
          </a:p>
        </p:txBody>
      </p:sp>
      <p:sp>
        <p:nvSpPr>
          <p:cNvPr id="5" name="Subtitle 4">
            <a:extLst>
              <a:ext uri="{FF2B5EF4-FFF2-40B4-BE49-F238E27FC236}">
                <a16:creationId xmlns:a16="http://schemas.microsoft.com/office/drawing/2014/main" id="{F5353063-D737-4EBC-8F92-212E38EE38D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102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B4D987-CD6B-41CA-A253-4622F9868C63}"/>
              </a:ext>
            </a:extLst>
          </p:cNvPr>
          <p:cNvSpPr>
            <a:spLocks noGrp="1"/>
          </p:cNvSpPr>
          <p:nvPr>
            <p:ph idx="1"/>
          </p:nvPr>
        </p:nvSpPr>
        <p:spPr>
          <a:xfrm>
            <a:off x="263236" y="152400"/>
            <a:ext cx="10820400" cy="6608617"/>
          </a:xfrm>
        </p:spPr>
        <p:txBody>
          <a:bodyPr>
            <a:normAutofit fontScale="92500" lnSpcReduction="20000"/>
          </a:bodyPr>
          <a:lstStyle/>
          <a:p>
            <a:r>
              <a:rPr lang="en-US" sz="2600" b="1" dirty="0"/>
              <a:t>Burlesque</a:t>
            </a:r>
            <a:r>
              <a:rPr lang="en-US" dirty="0"/>
              <a:t> emerged in the Medieval Drama . </a:t>
            </a:r>
          </a:p>
          <a:p>
            <a:r>
              <a:rPr lang="en-US" dirty="0"/>
              <a:t>It was revived in the Seventeenth Century, and became popular and remained so for a long time. </a:t>
            </a:r>
          </a:p>
          <a:p>
            <a:r>
              <a:rPr lang="en-US" dirty="0"/>
              <a:t>is a literary, dramatic or musical work intended to cause laughter by caricaturing the manner or spirit of serious works</a:t>
            </a:r>
          </a:p>
          <a:p>
            <a:r>
              <a:rPr lang="en-US" dirty="0"/>
              <a:t>Burlesque overlaps in meaning with caricature, parody, mock-heroic</a:t>
            </a:r>
          </a:p>
          <a:p>
            <a:r>
              <a:rPr lang="en-US" dirty="0"/>
              <a:t>The term burlesque has been applied retrospectively to works of Chaucer and Shakespeare and to the Graeco-Roman classics</a:t>
            </a:r>
          </a:p>
          <a:p>
            <a:r>
              <a:rPr lang="en-US" dirty="0"/>
              <a:t>17th and 18th century burlesque was divided into two types: </a:t>
            </a:r>
            <a:r>
              <a:rPr lang="en-US" b="1" dirty="0"/>
              <a:t>High burlesque</a:t>
            </a:r>
            <a:r>
              <a:rPr lang="en-US" dirty="0"/>
              <a:t> refers to a burlesque imitation where a literary, elevated manner was applied to a commonplace or comically inappropriate subject matter as, for example, in the literary </a:t>
            </a:r>
            <a:r>
              <a:rPr lang="en-US" dirty="0">
                <a:hlinkClick r:id="rId2" tooltip="Parody"/>
              </a:rPr>
              <a:t>parody</a:t>
            </a:r>
            <a:r>
              <a:rPr lang="en-US" dirty="0"/>
              <a:t> and the </a:t>
            </a:r>
            <a:r>
              <a:rPr lang="en-US" dirty="0">
                <a:hlinkClick r:id="rId3" tooltip="Mock-heroic"/>
              </a:rPr>
              <a:t>mock-heroic</a:t>
            </a:r>
            <a:r>
              <a:rPr lang="en-US" dirty="0"/>
              <a:t>. One of the most commonly cited examples of high burlesque is </a:t>
            </a:r>
            <a:r>
              <a:rPr lang="en-US" dirty="0">
                <a:hlinkClick r:id="rId4" tooltip="Alexander Pope"/>
              </a:rPr>
              <a:t>Alexander Pope</a:t>
            </a:r>
            <a:r>
              <a:rPr lang="en-US" dirty="0"/>
              <a:t>'s "sly, knowing and courtly" </a:t>
            </a:r>
            <a:r>
              <a:rPr lang="en-US" i="1" dirty="0">
                <a:hlinkClick r:id="rId5" tooltip="The Rape of the Lock"/>
              </a:rPr>
              <a:t>The Rape of the Lock</a:t>
            </a:r>
            <a:r>
              <a:rPr lang="en-US" dirty="0"/>
              <a:t>.</a:t>
            </a:r>
            <a:r>
              <a:rPr lang="en-US" baseline="30000" dirty="0">
                <a:hlinkClick r:id="rId6"/>
              </a:rPr>
              <a:t>[13]</a:t>
            </a:r>
            <a:r>
              <a:rPr lang="en-US" dirty="0"/>
              <a:t> </a:t>
            </a:r>
            <a:r>
              <a:rPr lang="en-US" b="1" dirty="0"/>
              <a:t>Low burlesque</a:t>
            </a:r>
            <a:r>
              <a:rPr lang="en-US" dirty="0"/>
              <a:t> applied an irreverent, mocking style to a serious subject; an example is </a:t>
            </a:r>
            <a:r>
              <a:rPr lang="en-US" dirty="0">
                <a:hlinkClick r:id="rId7" tooltip="Samuel Butler (1612-1680)"/>
              </a:rPr>
              <a:t>Samuel Butler</a:t>
            </a:r>
            <a:r>
              <a:rPr lang="en-US" dirty="0"/>
              <a:t>'s poem </a:t>
            </a:r>
            <a:r>
              <a:rPr lang="en-US" i="1" dirty="0">
                <a:hlinkClick r:id="rId8" tooltip="Hudibras"/>
              </a:rPr>
              <a:t>Hudibras</a:t>
            </a:r>
            <a:r>
              <a:rPr lang="en-US" dirty="0"/>
              <a:t>, </a:t>
            </a:r>
          </a:p>
          <a:p>
            <a:r>
              <a:rPr lang="en-US" sz="2600" b="1" dirty="0"/>
              <a:t>A melodrama</a:t>
            </a:r>
            <a:r>
              <a:rPr lang="en-US" dirty="0"/>
              <a:t> </a:t>
            </a:r>
          </a:p>
          <a:p>
            <a:r>
              <a:rPr lang="en-US" dirty="0"/>
              <a:t>is a drama subgenre in which the plot, which is typically sensational and designed to appeal strongly to the emotions, takes precedence over detailed characterization. </a:t>
            </a:r>
          </a:p>
          <a:p>
            <a:r>
              <a:rPr lang="en-US" dirty="0"/>
              <a:t>Characters are often simply drawn, and may appear stereotyped as totally good in nature or totally villain. </a:t>
            </a:r>
          </a:p>
          <a:p>
            <a:r>
              <a:rPr lang="en-US" dirty="0"/>
              <a:t>melodramas turned to more domestic themes and later gave way to realism before succumbing to cinema and subsequently television. </a:t>
            </a:r>
          </a:p>
          <a:p>
            <a:r>
              <a:rPr lang="en-US" dirty="0"/>
              <a:t> </a:t>
            </a:r>
          </a:p>
        </p:txBody>
      </p:sp>
    </p:spTree>
    <p:extLst>
      <p:ext uri="{BB962C8B-B14F-4D97-AF65-F5344CB8AC3E}">
        <p14:creationId xmlns:p14="http://schemas.microsoft.com/office/powerpoint/2010/main" val="307004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79B2CF-949A-4DF3-B0A2-78E6EBFD7F0A}"/>
              </a:ext>
            </a:extLst>
          </p:cNvPr>
          <p:cNvSpPr>
            <a:spLocks noGrp="1"/>
          </p:cNvSpPr>
          <p:nvPr>
            <p:ph idx="1"/>
          </p:nvPr>
        </p:nvSpPr>
        <p:spPr>
          <a:xfrm>
            <a:off x="677333" y="193964"/>
            <a:ext cx="9466791" cy="6564023"/>
          </a:xfrm>
        </p:spPr>
        <p:txBody>
          <a:bodyPr>
            <a:normAutofit fontScale="85000" lnSpcReduction="20000"/>
          </a:bodyPr>
          <a:lstStyle/>
          <a:p>
            <a:r>
              <a:rPr lang="en-US" sz="2600" b="1" dirty="0"/>
              <a:t>A Well-made play</a:t>
            </a:r>
            <a:r>
              <a:rPr lang="en-US" dirty="0"/>
              <a:t>:</a:t>
            </a:r>
          </a:p>
          <a:p>
            <a:r>
              <a:rPr lang="en-US" dirty="0"/>
              <a:t>Is a neatly efficient play in the construction of its plot but superficial in ideas and characterization. In 19th-century France, the term ( pièce bien </a:t>
            </a:r>
            <a:r>
              <a:rPr lang="en-US" dirty="0" err="1"/>
              <a:t>faite</a:t>
            </a:r>
            <a:r>
              <a:rPr lang="en-US" dirty="0"/>
              <a:t> ) at first had a more positive sense, denoting the carefully constructed suspense in comedies and melodramas by Eugène Scribe ( 1791–1861 ) and his follower </a:t>
            </a:r>
            <a:r>
              <a:rPr lang="en-US" dirty="0" err="1"/>
              <a:t>Victorien</a:t>
            </a:r>
            <a:r>
              <a:rPr lang="en-US" dirty="0"/>
              <a:t> Sardou ( 1831–1908 The aim was to provide a constantly entertaining, exciting narrative which satisfyingly resolved the many complications and intrigues that drove the story. </a:t>
            </a:r>
          </a:p>
          <a:p>
            <a:r>
              <a:rPr lang="en-US" dirty="0"/>
              <a:t>is characterized by: </a:t>
            </a:r>
          </a:p>
          <a:p>
            <a:r>
              <a:rPr lang="en-US" dirty="0"/>
              <a:t>a secret known only to some of the characters and usually shared with the audience , one character trying to keep it hidden or another trying to uncover it. </a:t>
            </a:r>
          </a:p>
          <a:p>
            <a:r>
              <a:rPr lang="en-US" dirty="0"/>
              <a:t>Initial exposition is normally followed by ups and downs</a:t>
            </a:r>
          </a:p>
          <a:p>
            <a:r>
              <a:rPr lang="en-US" dirty="0"/>
              <a:t>The action moves predictably to a logical end</a:t>
            </a:r>
          </a:p>
          <a:p>
            <a:r>
              <a:rPr lang="en-US" dirty="0"/>
              <a:t> It soon took on a pejorative meaning, and came to be used ironically of all plays in which the action develops artificially, according to the strict laws of logic and not to the unpredictable demands of human nature; and in which the plot, to which the characters are completely subordinated, is conceived in terms of exposition, knot, and denouement</a:t>
            </a:r>
          </a:p>
          <a:p>
            <a:r>
              <a:rPr lang="en-US" dirty="0"/>
              <a:t>As this tradition was displaced by the more serious concerns of dramatic naturalism , the term acquired its dismissive sense, especially in the critical.</a:t>
            </a:r>
          </a:p>
          <a:p>
            <a:r>
              <a:rPr lang="en-US" dirty="0"/>
              <a:t>Ibsen and other dramatists of the later 19th century (</a:t>
            </a:r>
            <a:r>
              <a:rPr lang="en-US" dirty="0">
                <a:hlinkClick r:id="rId2" tooltip="August Strindberg"/>
              </a:rPr>
              <a:t>August Strindberg</a:t>
            </a:r>
            <a:r>
              <a:rPr lang="en-US" dirty="0"/>
              <a:t>, </a:t>
            </a:r>
            <a:r>
              <a:rPr lang="en-US" dirty="0">
                <a:hlinkClick r:id="rId3" tooltip="Gerhart Hauptmann"/>
              </a:rPr>
              <a:t>Gerhart Hauptmann</a:t>
            </a:r>
            <a:r>
              <a:rPr lang="en-US" dirty="0"/>
              <a:t>, </a:t>
            </a:r>
            <a:r>
              <a:rPr lang="en-US" dirty="0">
                <a:hlinkClick r:id="rId4" tooltip="Émile Zola"/>
              </a:rPr>
              <a:t>Émile Zola</a:t>
            </a:r>
            <a:r>
              <a:rPr lang="en-US" dirty="0"/>
              <a:t>, </a:t>
            </a:r>
            <a:r>
              <a:rPr lang="en-US" dirty="0">
                <a:hlinkClick r:id="rId5" tooltip="Anton Chekhov"/>
              </a:rPr>
              <a:t>Anton Chekhov</a:t>
            </a:r>
            <a:r>
              <a:rPr lang="en-US" dirty="0"/>
              <a:t>) built upon its technique of careful construction and preparation of effects in the genre problem play.</a:t>
            </a:r>
          </a:p>
          <a:p>
            <a:r>
              <a:rPr lang="en-US" dirty="0"/>
              <a:t>The well-made play was a popular form of entertainment and moved to Fiction world </a:t>
            </a:r>
            <a:r>
              <a:rPr lang="en-US" i="1" dirty="0"/>
              <a:t>Agatha Christie's The Mousetrap</a:t>
            </a:r>
            <a:r>
              <a:rPr lang="en-US" dirty="0"/>
              <a:t> </a:t>
            </a:r>
          </a:p>
          <a:p>
            <a:endParaRPr lang="en-US" dirty="0"/>
          </a:p>
          <a:p>
            <a:endParaRPr lang="en-US" dirty="0"/>
          </a:p>
        </p:txBody>
      </p:sp>
    </p:spTree>
    <p:extLst>
      <p:ext uri="{BB962C8B-B14F-4D97-AF65-F5344CB8AC3E}">
        <p14:creationId xmlns:p14="http://schemas.microsoft.com/office/powerpoint/2010/main" val="426131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8F29DB-BFA2-470F-9670-EF2814AE4798}"/>
              </a:ext>
            </a:extLst>
          </p:cNvPr>
          <p:cNvSpPr>
            <a:spLocks noGrp="1"/>
          </p:cNvSpPr>
          <p:nvPr>
            <p:ph idx="1"/>
          </p:nvPr>
        </p:nvSpPr>
        <p:spPr>
          <a:xfrm>
            <a:off x="677333" y="845128"/>
            <a:ext cx="10170775" cy="5888180"/>
          </a:xfrm>
        </p:spPr>
        <p:txBody>
          <a:bodyPr>
            <a:noAutofit/>
          </a:bodyPr>
          <a:lstStyle/>
          <a:p>
            <a:r>
              <a:rPr lang="en-US" sz="3200" b="1" dirty="0"/>
              <a:t>Farce</a:t>
            </a:r>
            <a:r>
              <a:rPr lang="en-US" sz="2400" dirty="0"/>
              <a:t> </a:t>
            </a:r>
          </a:p>
          <a:p>
            <a:r>
              <a:rPr lang="en-US" sz="2000" dirty="0"/>
              <a:t>(the word is derived from French farce , literally ‘stuffing’)</a:t>
            </a:r>
          </a:p>
          <a:p>
            <a:r>
              <a:rPr lang="en-US" sz="2000" dirty="0"/>
              <a:t>A form of popular comedy with its distant roots in the improvisations which actors introduced into the text of </a:t>
            </a:r>
            <a:r>
              <a:rPr lang="en-US" sz="2000" u="sng" dirty="0">
                <a:solidFill>
                  <a:schemeClr val="accent1"/>
                </a:solidFill>
              </a:rPr>
              <a:t>Medieval Religious Dramas</a:t>
            </a:r>
          </a:p>
          <a:p>
            <a:r>
              <a:rPr lang="en-US" sz="2000" dirty="0"/>
              <a:t> is a form of low comedy designed to provoke laughter through highly exaggerated caricatures of people in improper or silly situations. Farce is characterized by</a:t>
            </a:r>
          </a:p>
          <a:p>
            <a:r>
              <a:rPr lang="en-US" sz="2000" dirty="0"/>
              <a:t>stereotypical characterizations </a:t>
            </a:r>
          </a:p>
          <a:p>
            <a:r>
              <a:rPr lang="en-US" sz="2000" dirty="0"/>
              <a:t>improbable plot lines</a:t>
            </a:r>
          </a:p>
          <a:p>
            <a:r>
              <a:rPr lang="en-US" sz="2000" dirty="0"/>
              <a:t>Physical humor, </a:t>
            </a:r>
          </a:p>
          <a:p>
            <a:r>
              <a:rPr lang="en-US" sz="2000" dirty="0"/>
              <a:t>Sexual misunderstanding</a:t>
            </a:r>
          </a:p>
          <a:p>
            <a:r>
              <a:rPr lang="en-US" sz="2000" dirty="0"/>
              <a:t>The use of deliberate absurdity or nonsense,</a:t>
            </a:r>
          </a:p>
          <a:p>
            <a:r>
              <a:rPr lang="en-US" sz="2000" dirty="0"/>
              <a:t> and verbal humor.</a:t>
            </a:r>
          </a:p>
          <a:p>
            <a:r>
              <a:rPr lang="en-US" sz="2000" dirty="0"/>
              <a:t> It is also often set in one particular location, where all events occur. </a:t>
            </a:r>
          </a:p>
        </p:txBody>
      </p:sp>
    </p:spTree>
    <p:extLst>
      <p:ext uri="{BB962C8B-B14F-4D97-AF65-F5344CB8AC3E}">
        <p14:creationId xmlns:p14="http://schemas.microsoft.com/office/powerpoint/2010/main" val="318472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77564-A222-4856-8483-7F9A6AD0B4A2}"/>
              </a:ext>
            </a:extLst>
          </p:cNvPr>
          <p:cNvSpPr>
            <a:spLocks noGrp="1"/>
          </p:cNvSpPr>
          <p:nvPr>
            <p:ph idx="1"/>
          </p:nvPr>
        </p:nvSpPr>
        <p:spPr>
          <a:xfrm>
            <a:off x="677334" y="1071563"/>
            <a:ext cx="8596668" cy="4969799"/>
          </a:xfrm>
        </p:spPr>
        <p:txBody>
          <a:bodyPr/>
          <a:lstStyle/>
          <a:p>
            <a:r>
              <a:rPr lang="en-US" sz="2400" b="1" dirty="0"/>
              <a:t>A problem play</a:t>
            </a:r>
            <a:r>
              <a:rPr lang="en-US" dirty="0"/>
              <a:t> is a form of drama that emerged with </a:t>
            </a:r>
            <a:r>
              <a:rPr lang="en-US" u="sng" dirty="0">
                <a:solidFill>
                  <a:schemeClr val="accent1"/>
                </a:solidFill>
              </a:rPr>
              <a:t>Shakespeare</a:t>
            </a:r>
            <a:r>
              <a:rPr lang="en-US" dirty="0"/>
              <a:t> in the </a:t>
            </a:r>
            <a:r>
              <a:rPr lang="en-US" u="sng" dirty="0">
                <a:solidFill>
                  <a:schemeClr val="accent1"/>
                </a:solidFill>
              </a:rPr>
              <a:t>Jacobean age</a:t>
            </a:r>
            <a:r>
              <a:rPr lang="en-US" dirty="0"/>
              <a:t>. It was revived in the 19th century as part of the wider movement of R</a:t>
            </a:r>
            <a:r>
              <a:rPr lang="en-US" dirty="0">
                <a:hlinkClick r:id="rId2" tooltip="Realism (arts)"/>
              </a:rPr>
              <a:t>ealism</a:t>
            </a:r>
            <a:r>
              <a:rPr lang="en-US" dirty="0"/>
              <a:t> in the arts, especially following the innovations of </a:t>
            </a:r>
            <a:r>
              <a:rPr lang="en-US" dirty="0">
                <a:hlinkClick r:id="rId3" tooltip="Henrik Ibsen"/>
              </a:rPr>
              <a:t>Henrik Ibsen</a:t>
            </a:r>
            <a:r>
              <a:rPr lang="en-US" dirty="0"/>
              <a:t>. It deals with contentious social issues through debates between the characters on stage, who typically represent conflicting points of view within a realistic social context</a:t>
            </a:r>
          </a:p>
          <a:p>
            <a:endParaRPr lang="en-US" dirty="0"/>
          </a:p>
        </p:txBody>
      </p:sp>
    </p:spTree>
    <p:extLst>
      <p:ext uri="{BB962C8B-B14F-4D97-AF65-F5344CB8AC3E}">
        <p14:creationId xmlns:p14="http://schemas.microsoft.com/office/powerpoint/2010/main" val="156727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7A2E5-915D-4CD3-9083-A8D2050E6572}"/>
              </a:ext>
            </a:extLst>
          </p:cNvPr>
          <p:cNvSpPr>
            <a:spLocks noGrp="1"/>
          </p:cNvSpPr>
          <p:nvPr>
            <p:ph type="title"/>
          </p:nvPr>
        </p:nvSpPr>
        <p:spPr>
          <a:xfrm>
            <a:off x="677334" y="124691"/>
            <a:ext cx="8596668" cy="845127"/>
          </a:xfrm>
        </p:spPr>
        <p:txBody>
          <a:bodyPr>
            <a:normAutofit fontScale="90000"/>
          </a:bodyPr>
          <a:lstStyle/>
          <a:p>
            <a:pPr algn="ctr"/>
            <a:r>
              <a:rPr lang="en-GB" b="1" dirty="0" err="1"/>
              <a:t>Ninetenth</a:t>
            </a:r>
            <a:r>
              <a:rPr lang="en-GB" b="1" dirty="0"/>
              <a:t> century Drama in Egypt</a:t>
            </a:r>
            <a:endParaRPr lang="en-US" b="1" dirty="0"/>
          </a:p>
        </p:txBody>
      </p:sp>
      <p:sp>
        <p:nvSpPr>
          <p:cNvPr id="3" name="Content Placeholder 2">
            <a:extLst>
              <a:ext uri="{FF2B5EF4-FFF2-40B4-BE49-F238E27FC236}">
                <a16:creationId xmlns:a16="http://schemas.microsoft.com/office/drawing/2014/main" id="{841BEFFA-4EBD-4762-9B17-317F3414C0AF}"/>
              </a:ext>
            </a:extLst>
          </p:cNvPr>
          <p:cNvSpPr>
            <a:spLocks noGrp="1"/>
          </p:cNvSpPr>
          <p:nvPr>
            <p:ph idx="1"/>
          </p:nvPr>
        </p:nvSpPr>
        <p:spPr>
          <a:xfrm>
            <a:off x="677333" y="969819"/>
            <a:ext cx="9242521" cy="5763490"/>
          </a:xfrm>
        </p:spPr>
        <p:txBody>
          <a:bodyPr>
            <a:noAutofit/>
          </a:bodyPr>
          <a:lstStyle/>
          <a:p>
            <a:r>
              <a:rPr lang="en-US" sz="2400" b="1" dirty="0"/>
              <a:t>Farce</a:t>
            </a:r>
          </a:p>
          <a:p>
            <a:r>
              <a:rPr lang="en-US" sz="2400" b="1" dirty="0"/>
              <a:t>Melodrama </a:t>
            </a:r>
          </a:p>
          <a:p>
            <a:r>
              <a:rPr lang="en-US" sz="2400" b="1" dirty="0"/>
              <a:t>Translated</a:t>
            </a:r>
            <a:r>
              <a:rPr lang="en-US" sz="2400" dirty="0"/>
              <a:t> versions of European dramatic masterpieces</a:t>
            </a:r>
          </a:p>
          <a:p>
            <a:r>
              <a:rPr lang="en-US" sz="2400" dirty="0">
                <a:hlinkClick r:id="rId2" tooltip="Ahmed Shawqi"/>
              </a:rPr>
              <a:t>Ahmed </a:t>
            </a:r>
            <a:r>
              <a:rPr lang="en-US" sz="2400" dirty="0" err="1">
                <a:hlinkClick r:id="rId2" tooltip="Ahmed Shawqi"/>
              </a:rPr>
              <a:t>Shawqi</a:t>
            </a:r>
            <a:r>
              <a:rPr lang="en-US" sz="2400" dirty="0"/>
              <a:t>, "Prince of Poets," who during his latter years penned a number of verse dramas with themes from Egyptian and Islamic history:</a:t>
            </a:r>
          </a:p>
          <a:p>
            <a:r>
              <a:rPr lang="en-US" sz="2400" i="1" dirty="0" err="1"/>
              <a:t>Masraa</a:t>
            </a:r>
            <a:r>
              <a:rPr lang="en-US" sz="2400" i="1" dirty="0"/>
              <a:t>' </a:t>
            </a:r>
            <a:r>
              <a:rPr lang="en-US" sz="2400" i="1" dirty="0" err="1"/>
              <a:t>Kliyubatra</a:t>
            </a:r>
            <a:r>
              <a:rPr lang="en-US" sz="2400" dirty="0"/>
              <a:t> (The Death of Cleopatra, 1929)</a:t>
            </a:r>
          </a:p>
          <a:p>
            <a:r>
              <a:rPr lang="en-US" sz="2400" i="1" dirty="0" err="1"/>
              <a:t>Majnun</a:t>
            </a:r>
            <a:r>
              <a:rPr lang="en-US" sz="2400" i="1" dirty="0"/>
              <a:t> Layla</a:t>
            </a:r>
            <a:r>
              <a:rPr lang="en-US" sz="2400" dirty="0"/>
              <a:t> (</a:t>
            </a:r>
            <a:r>
              <a:rPr lang="en-US" sz="2400" dirty="0">
                <a:hlinkClick r:id="rId3" tooltip="Layla and Majnun"/>
              </a:rPr>
              <a:t>Driven mad by Layla</a:t>
            </a:r>
            <a:r>
              <a:rPr lang="en-US" sz="2400" dirty="0"/>
              <a:t>, 1931)</a:t>
            </a:r>
          </a:p>
          <a:p>
            <a:r>
              <a:rPr lang="en-US" sz="2400" i="1" dirty="0" err="1"/>
              <a:t>Amirat</a:t>
            </a:r>
            <a:r>
              <a:rPr lang="en-US" sz="2400" i="1" dirty="0"/>
              <a:t> el-</a:t>
            </a:r>
            <a:r>
              <a:rPr lang="en-US" sz="2400" i="1" dirty="0" err="1"/>
              <a:t>Andalus</a:t>
            </a:r>
            <a:r>
              <a:rPr lang="en-US" sz="2400" dirty="0"/>
              <a:t> (The </a:t>
            </a:r>
            <a:r>
              <a:rPr lang="en-US" sz="2400" dirty="0">
                <a:hlinkClick r:id="rId4" tooltip="Al-Andalus"/>
              </a:rPr>
              <a:t>Andalusian</a:t>
            </a:r>
            <a:r>
              <a:rPr lang="en-US" sz="2400" dirty="0"/>
              <a:t> Princess, 1932)</a:t>
            </a:r>
          </a:p>
          <a:p>
            <a:r>
              <a:rPr lang="en-US" sz="2400" i="1" dirty="0"/>
              <a:t>Ali Bey al-</a:t>
            </a:r>
            <a:r>
              <a:rPr lang="en-US" sz="2400" i="1" dirty="0" err="1"/>
              <a:t>Kebir</a:t>
            </a:r>
            <a:r>
              <a:rPr lang="en-US" sz="2400" dirty="0"/>
              <a:t>(an 18th-century ruler of Egypt)</a:t>
            </a:r>
          </a:p>
          <a:p>
            <a:r>
              <a:rPr lang="en-GB" sz="2400" dirty="0"/>
              <a:t>There was a void in the literary scene </a:t>
            </a:r>
            <a:endParaRPr lang="en-US" sz="2400" dirty="0"/>
          </a:p>
          <a:p>
            <a:endParaRPr lang="en-US" sz="2400" dirty="0"/>
          </a:p>
          <a:p>
            <a:pPr marL="0" indent="0">
              <a:buNone/>
            </a:pPr>
            <a:r>
              <a:rPr lang="en-US" sz="2400" dirty="0"/>
              <a:t> </a:t>
            </a:r>
          </a:p>
          <a:p>
            <a:endParaRPr lang="en-US" sz="2400" dirty="0"/>
          </a:p>
        </p:txBody>
      </p:sp>
    </p:spTree>
    <p:extLst>
      <p:ext uri="{BB962C8B-B14F-4D97-AF65-F5344CB8AC3E}">
        <p14:creationId xmlns:p14="http://schemas.microsoft.com/office/powerpoint/2010/main" val="74811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443E6-4474-4DB2-9E98-95A634DF2AC4}"/>
              </a:ext>
            </a:extLst>
          </p:cNvPr>
          <p:cNvSpPr>
            <a:spLocks noGrp="1"/>
          </p:cNvSpPr>
          <p:nvPr>
            <p:ph type="title"/>
          </p:nvPr>
        </p:nvSpPr>
        <p:spPr>
          <a:xfrm>
            <a:off x="677334" y="124691"/>
            <a:ext cx="8596668" cy="831274"/>
          </a:xfrm>
        </p:spPr>
        <p:txBody>
          <a:bodyPr>
            <a:normAutofit/>
          </a:bodyPr>
          <a:lstStyle/>
          <a:p>
            <a:r>
              <a:rPr lang="en-GB" b="1" dirty="0"/>
              <a:t>References:</a:t>
            </a:r>
            <a:endParaRPr lang="en-US" b="1" dirty="0"/>
          </a:p>
        </p:txBody>
      </p:sp>
      <p:sp>
        <p:nvSpPr>
          <p:cNvPr id="3" name="Content Placeholder 2">
            <a:extLst>
              <a:ext uri="{FF2B5EF4-FFF2-40B4-BE49-F238E27FC236}">
                <a16:creationId xmlns:a16="http://schemas.microsoft.com/office/drawing/2014/main" id="{E0848EAF-5C2C-4636-9372-C939C36689F3}"/>
              </a:ext>
            </a:extLst>
          </p:cNvPr>
          <p:cNvSpPr>
            <a:spLocks noGrp="1"/>
          </p:cNvSpPr>
          <p:nvPr>
            <p:ph idx="1"/>
          </p:nvPr>
        </p:nvSpPr>
        <p:spPr>
          <a:xfrm>
            <a:off x="677334" y="955965"/>
            <a:ext cx="8596668" cy="5085398"/>
          </a:xfrm>
        </p:spPr>
        <p:txBody>
          <a:bodyPr/>
          <a:lstStyle/>
          <a:p>
            <a:r>
              <a:rPr lang="en-US" dirty="0"/>
              <a:t>Brockett, Oscar G. and Franklin J. </a:t>
            </a:r>
            <a:r>
              <a:rPr lang="en-US" dirty="0" err="1"/>
              <a:t>Hildy</a:t>
            </a:r>
            <a:r>
              <a:rPr lang="en-US" dirty="0"/>
              <a:t>. 2003. </a:t>
            </a:r>
            <a:r>
              <a:rPr lang="en-US" i="1" dirty="0"/>
              <a:t>History of the Theatre.</a:t>
            </a:r>
            <a:r>
              <a:rPr lang="en-US" dirty="0"/>
              <a:t> Ninth edition, International edition. Boston: Allyn and Bacon. </a:t>
            </a:r>
          </a:p>
        </p:txBody>
      </p:sp>
    </p:spTree>
    <p:extLst>
      <p:ext uri="{BB962C8B-B14F-4D97-AF65-F5344CB8AC3E}">
        <p14:creationId xmlns:p14="http://schemas.microsoft.com/office/powerpoint/2010/main" val="304592020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3</TotalTime>
  <Words>905</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Gill Sans MT</vt:lpstr>
      <vt:lpstr>Impact</vt:lpstr>
      <vt:lpstr>Wingdings 3</vt:lpstr>
      <vt:lpstr>Badge</vt:lpstr>
      <vt:lpstr>Comparative literature</vt:lpstr>
      <vt:lpstr>Codes of Conduct</vt:lpstr>
      <vt:lpstr>Dramatic Forms</vt:lpstr>
      <vt:lpstr>PowerPoint Presentation</vt:lpstr>
      <vt:lpstr>PowerPoint Presentation</vt:lpstr>
      <vt:lpstr>PowerPoint Presentation</vt:lpstr>
      <vt:lpstr>PowerPoint Presentation</vt:lpstr>
      <vt:lpstr>Ninetenth century Drama in Egypt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Dramatic Forms</dc:title>
  <dc:creator>Shahine Shaymaa</dc:creator>
  <cp:lastModifiedBy>Shahine Shaymaa</cp:lastModifiedBy>
  <cp:revision>4</cp:revision>
  <dcterms:created xsi:type="dcterms:W3CDTF">2020-03-23T08:20:09Z</dcterms:created>
  <dcterms:modified xsi:type="dcterms:W3CDTF">2020-04-02T17:42:48Z</dcterms:modified>
</cp:coreProperties>
</file>